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handoutMasterIdLst>
    <p:handoutMasterId r:id="rId23"/>
  </p:handoutMasterIdLst>
  <p:sldIdLst>
    <p:sldId id="309" r:id="rId5"/>
    <p:sldId id="285" r:id="rId6"/>
    <p:sldId id="286" r:id="rId7"/>
    <p:sldId id="308" r:id="rId8"/>
    <p:sldId id="288" r:id="rId9"/>
    <p:sldId id="284" r:id="rId10"/>
    <p:sldId id="290" r:id="rId11"/>
    <p:sldId id="291" r:id="rId12"/>
    <p:sldId id="293" r:id="rId13"/>
    <p:sldId id="301" r:id="rId14"/>
    <p:sldId id="300" r:id="rId15"/>
    <p:sldId id="292" r:id="rId16"/>
    <p:sldId id="303" r:id="rId17"/>
    <p:sldId id="295" r:id="rId18"/>
    <p:sldId id="296" r:id="rId19"/>
    <p:sldId id="297" r:id="rId20"/>
    <p:sldId id="298"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B"/>
    <a:srgbClr val="94989B"/>
    <a:srgbClr val="F9CDE3"/>
    <a:srgbClr val="F39AC6"/>
    <a:srgbClr val="F6B3D4"/>
    <a:srgbClr val="F081B8"/>
    <a:srgbClr val="EC68AA"/>
    <a:srgbClr val="E94F9C"/>
    <a:srgbClr val="E635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CB04F-4BED-4D53-B4CF-DC29ED06BC65}" v="3" dt="2023-07-07T10:56:11.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79" autoAdjust="0"/>
    <p:restoredTop sz="93138" autoAdjust="0"/>
  </p:normalViewPr>
  <p:slideViewPr>
    <p:cSldViewPr snapToGrid="0" snapToObjects="1">
      <p:cViewPr varScale="1">
        <p:scale>
          <a:sx n="125" d="100"/>
          <a:sy n="125" d="100"/>
        </p:scale>
        <p:origin x="840" y="90"/>
      </p:cViewPr>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AF3888-D191-FE48-84E7-089B0CC247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C604454A-827F-5A42-A63A-87406BFB7B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4827E19-15F4-5845-BE62-079983CF84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B4BBD0-DC8A-E44B-8D89-489C06CA488A}" type="slidenum">
              <a:rPr lang="en-GB" smtClean="0"/>
              <a:t>‹#›</a:t>
            </a:fld>
            <a:endParaRPr lang="en-GB"/>
          </a:p>
        </p:txBody>
      </p:sp>
    </p:spTree>
    <p:extLst>
      <p:ext uri="{BB962C8B-B14F-4D97-AF65-F5344CB8AC3E}">
        <p14:creationId xmlns:p14="http://schemas.microsoft.com/office/powerpoint/2010/main" val="3731129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70502-EC28-4C4F-B8F0-86808DC4EB81}" type="datetimeFigureOut">
              <a:rPr lang="en-GB" smtClean="0"/>
              <a:t>11/07/2023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22A6A-8C5D-0F4E-BF1F-13B5F7FA17A7}" type="slidenum">
              <a:rPr lang="en-GB" smtClean="0"/>
              <a:t>‹#›</a:t>
            </a:fld>
            <a:endParaRPr lang="en-GB"/>
          </a:p>
        </p:txBody>
      </p:sp>
    </p:spTree>
    <p:extLst>
      <p:ext uri="{BB962C8B-B14F-4D97-AF65-F5344CB8AC3E}">
        <p14:creationId xmlns:p14="http://schemas.microsoft.com/office/powerpoint/2010/main" val="34939890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Hello/ welcome</a:t>
            </a:r>
          </a:p>
          <a:p>
            <a:r>
              <a:rPr lang="en-GB" sz="1200" i="1" dirty="0">
                <a:latin typeface="Arial" panose="020B0604020202020204" pitchFamily="34" charset="0"/>
                <a:cs typeface="Arial" panose="020B0604020202020204" pitchFamily="34" charset="0"/>
              </a:rPr>
              <a:t>[Personal introduction – add name to slide if required]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As the UK’s national laboratory for nuclear fission, NNL is harnessing nuclear science to help solve some of the world’s biggest challenges – from achieving deep decarbonisation to delivering lifesaving healthcare. </a:t>
            </a:r>
          </a:p>
          <a:p>
            <a:endParaRPr lang="en-GB" sz="1200"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Let me tell you a little more about what we do and how – and why – we do it. </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a:t>
            </a:fld>
            <a:endParaRPr lang="en-GB"/>
          </a:p>
        </p:txBody>
      </p:sp>
    </p:spTree>
    <p:extLst>
      <p:ext uri="{BB962C8B-B14F-4D97-AF65-F5344CB8AC3E}">
        <p14:creationId xmlns:p14="http://schemas.microsoft.com/office/powerpoint/2010/main" val="2573129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5 – VISUALISING SITES)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8 Sites – comprising four world-leading laboratories in the North West, three research sites around the UK and a base in Wales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We are custodians of a unique set of facilities and capabilities that enable ground-breaking nuclear research and development, generating £1.5bn in critical nuclear research and development infrastructure.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includes four world-leading laboratories in the North West of England and a new base in Wales at Menai Science Park.</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£1.5 billion</a:t>
            </a:r>
          </a:p>
          <a:p>
            <a:r>
              <a:rPr lang="en-GB" sz="1200" b="1" dirty="0">
                <a:latin typeface="Arial" panose="020B0604020202020204" pitchFamily="34" charset="0"/>
                <a:cs typeface="Arial" panose="020B0604020202020204" pitchFamily="34" charset="0"/>
              </a:rPr>
              <a:t>the value of the nuclear facilities we manage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a:t>
            </a:r>
            <a:r>
              <a:rPr lang="en-GB" sz="1200" dirty="0" err="1">
                <a:latin typeface="Arial" panose="020B0604020202020204" pitchFamily="34" charset="0"/>
                <a:cs typeface="Arial" panose="020B0604020202020204" pitchFamily="34" charset="0"/>
              </a:rPr>
              <a:t>Seascale</a:t>
            </a:r>
            <a:r>
              <a:rPr lang="en-GB" sz="1200" dirty="0">
                <a:latin typeface="Arial" panose="020B0604020202020204" pitchFamily="34" charset="0"/>
                <a:cs typeface="Arial" panose="020B0604020202020204" pitchFamily="34" charset="0"/>
              </a:rPr>
              <a:t>, Cumbria, at Sellafield, this includes: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Central Laboratory</a:t>
            </a:r>
          </a:p>
          <a:p>
            <a:r>
              <a:rPr lang="en-GB" sz="1200" i="1" dirty="0">
                <a:latin typeface="Arial" panose="020B0604020202020204" pitchFamily="34" charset="0"/>
                <a:cs typeface="Arial" panose="020B0604020202020204" pitchFamily="34" charset="0"/>
              </a:rPr>
              <a:t>NNL’s flagship, the most modern nuclear technology research facility in the world, and an asset to UK and global nuclear research and development</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Windscale Laboratory</a:t>
            </a:r>
          </a:p>
          <a:p>
            <a:r>
              <a:rPr lang="en-GB" sz="1200" i="1" dirty="0">
                <a:latin typeface="Arial" panose="020B0604020202020204" pitchFamily="34" charset="0"/>
                <a:cs typeface="Arial" panose="020B0604020202020204" pitchFamily="34" charset="0"/>
              </a:rPr>
              <a:t>Unique in the UK, and vital to the nuclear industry, it works with operators to ensure the continued safe running of our nation’s nuclear reactors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Workington, Cumbria, this includes: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Workington Laboratory</a:t>
            </a:r>
          </a:p>
          <a:p>
            <a:r>
              <a:rPr lang="en-GB" sz="1200" i="1" dirty="0">
                <a:latin typeface="Arial" panose="020B0604020202020204" pitchFamily="34" charset="0"/>
                <a:cs typeface="Arial" panose="020B0604020202020204" pitchFamily="34" charset="0"/>
              </a:rPr>
              <a:t>A large and flexible industrial space for developing technology and skills for the UK’s nuclear sector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Preston, Lancashire, this includes: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Preston Laboratory at </a:t>
            </a:r>
            <a:r>
              <a:rPr lang="en-GB" sz="1200" b="1" dirty="0" err="1">
                <a:latin typeface="Arial" panose="020B0604020202020204" pitchFamily="34" charset="0"/>
                <a:cs typeface="Arial" panose="020B0604020202020204" pitchFamily="34" charset="0"/>
              </a:rPr>
              <a:t>Springfields</a:t>
            </a:r>
            <a:r>
              <a:rPr lang="en-GB" sz="1200" b="1" dirty="0">
                <a:latin typeface="Arial" panose="020B0604020202020204" pitchFamily="34" charset="0"/>
                <a:cs typeface="Arial" panose="020B0604020202020204" pitchFamily="34" charset="0"/>
              </a:rPr>
              <a:t>, Lancashire</a:t>
            </a:r>
          </a:p>
          <a:p>
            <a:r>
              <a:rPr lang="en-GB" sz="1200" i="1" dirty="0">
                <a:latin typeface="Arial" panose="020B0604020202020204" pitchFamily="34" charset="0"/>
                <a:cs typeface="Arial" panose="020B0604020202020204" pitchFamily="34" charset="0"/>
              </a:rPr>
              <a:t>A centre of excellence for the next generation of nuclear fuels and clean energy technology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NNL has a base at </a:t>
            </a:r>
            <a:r>
              <a:rPr lang="en-GB" sz="1200" b="1" dirty="0">
                <a:latin typeface="Arial" panose="020B0604020202020204" pitchFamily="34" charset="0"/>
                <a:cs typeface="Arial" panose="020B0604020202020204" pitchFamily="34" charset="0"/>
              </a:rPr>
              <a:t>Menai Science Park (M-</a:t>
            </a:r>
            <a:r>
              <a:rPr lang="en-GB" sz="1200" b="1" dirty="0" err="1">
                <a:latin typeface="Arial" panose="020B0604020202020204" pitchFamily="34" charset="0"/>
                <a:cs typeface="Arial" panose="020B0604020202020204" pitchFamily="34" charset="0"/>
              </a:rPr>
              <a:t>SParc</a:t>
            </a:r>
            <a:r>
              <a:rPr lang="en-GB" sz="1200" b="1" dirty="0">
                <a:latin typeface="Arial" panose="020B0604020202020204" pitchFamily="34" charset="0"/>
                <a:cs typeface="Arial" panose="020B0604020202020204" pitchFamily="34" charset="0"/>
              </a:rPr>
              <a:t>) on Ynys Môn / Isle of Anglesey in Wales</a:t>
            </a:r>
            <a:r>
              <a:rPr lang="en-GB" sz="1200" dirty="0">
                <a:latin typeface="Arial" panose="020B0604020202020204" pitchFamily="34" charset="0"/>
                <a:cs typeface="Arial" panose="020B0604020202020204" pitchFamily="34" charset="0"/>
              </a:rPr>
              <a:t> and operates three other research sites at </a:t>
            </a:r>
            <a:r>
              <a:rPr lang="en-GB" sz="1200" b="1" dirty="0" err="1">
                <a:latin typeface="Arial" panose="020B0604020202020204" pitchFamily="34" charset="0"/>
                <a:cs typeface="Arial" panose="020B0604020202020204" pitchFamily="34" charset="0"/>
              </a:rPr>
              <a:t>Risley</a:t>
            </a:r>
            <a:r>
              <a:rPr lang="en-GB" sz="1200" b="1" dirty="0">
                <a:latin typeface="Arial" panose="020B0604020202020204" pitchFamily="34" charset="0"/>
                <a:cs typeface="Arial" panose="020B0604020202020204" pitchFamily="34" charset="0"/>
              </a:rPr>
              <a:t> in Cheshire, Stonehouse in Gloucestershire and </a:t>
            </a:r>
            <a:r>
              <a:rPr lang="en-GB" sz="1200" b="1" dirty="0" err="1">
                <a:latin typeface="Arial" panose="020B0604020202020204" pitchFamily="34" charset="0"/>
                <a:cs typeface="Arial" panose="020B0604020202020204" pitchFamily="34" charset="0"/>
              </a:rPr>
              <a:t>Culham</a:t>
            </a:r>
            <a:r>
              <a:rPr lang="en-GB" sz="1200" b="1" dirty="0">
                <a:latin typeface="Arial" panose="020B0604020202020204" pitchFamily="34" charset="0"/>
                <a:cs typeface="Arial" panose="020B0604020202020204" pitchFamily="34" charset="0"/>
              </a:rPr>
              <a:t> in Oxfordshire.</a:t>
            </a:r>
          </a:p>
          <a:p>
            <a:endParaRPr lang="en-GB" sz="1200" b="1"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10</a:t>
            </a:fld>
            <a:endParaRPr lang="en-GB"/>
          </a:p>
        </p:txBody>
      </p:sp>
    </p:spTree>
    <p:extLst>
      <p:ext uri="{BB962C8B-B14F-4D97-AF65-F5344CB8AC3E}">
        <p14:creationId xmlns:p14="http://schemas.microsoft.com/office/powerpoint/2010/main" val="652825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6 – OPPORTUNITY AND PROSPERITY)</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Through our work, we bring high-skilled jobs, meaningful work and economic stimulus to our communities including the North West which is where all four of our laboratories are situated.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Not only have we expanded our programme for graduates and apprentices, but we are also successfully bringing in talented individuals from other sectors and industries. This cross-pollination of good ideas and effective practices is building our strength as an organisation and keeping us at the cutting-edge.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With a third of our work outsourced to other businesses and organisations, we are proud of our record in supporting the supply chain, sustaining jobs and helping our suppliers – many of which are in the UK’s small and medium sized businesses – to prepare for the opportunities ahead. </a:t>
            </a:r>
          </a:p>
        </p:txBody>
      </p:sp>
      <p:sp>
        <p:nvSpPr>
          <p:cNvPr id="4" name="Slide Number Placeholder 3"/>
          <p:cNvSpPr>
            <a:spLocks noGrp="1"/>
          </p:cNvSpPr>
          <p:nvPr>
            <p:ph type="sldNum" sz="quarter" idx="5"/>
          </p:nvPr>
        </p:nvSpPr>
        <p:spPr/>
        <p:txBody>
          <a:bodyPr/>
          <a:lstStyle/>
          <a:p>
            <a:fld id="{FD922A6A-8C5D-0F4E-BF1F-13B5F7FA17A7}" type="slidenum">
              <a:rPr lang="en-GB" smtClean="0"/>
              <a:t>11</a:t>
            </a:fld>
            <a:endParaRPr lang="en-GB"/>
          </a:p>
        </p:txBody>
      </p:sp>
    </p:spTree>
    <p:extLst>
      <p:ext uri="{BB962C8B-B14F-4D97-AF65-F5344CB8AC3E}">
        <p14:creationId xmlns:p14="http://schemas.microsoft.com/office/powerpoint/2010/main" val="354111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7 </a:t>
            </a:r>
            <a:r>
              <a:rPr lang="en-GB" sz="1200">
                <a:latin typeface="Arial" panose="020B0604020202020204" pitchFamily="34" charset="0"/>
                <a:cs typeface="Arial" panose="020B0604020202020204" pitchFamily="34" charset="0"/>
              </a:rPr>
              <a:t>– ROLE </a:t>
            </a:r>
            <a:r>
              <a:rPr lang="en-GB" sz="1200" dirty="0">
                <a:latin typeface="Arial" panose="020B0604020202020204" pitchFamily="34" charset="0"/>
                <a:cs typeface="Arial" panose="020B0604020202020204" pitchFamily="34" charset="0"/>
              </a:rPr>
              <a:t>+ COLLABORATION)</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Government owned – operationally independent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We have built a distinct identity as the UK’s technical authority on nuclear fission. Over decades, we have helped to sustain the UK’s nuclear skills and operational capacity and built our reputation both as a successful commercial organisation and a strategic national asset.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We operate on an autonomous commercial basis and have close and established relationships with our customers including BEIS, EDF, the Nuclear Decommissioning Authority, Sellafield Ltd, Rolls Royce and the MoD. Globally we have customers in the USA, Japan and Europe, and we work with overseas governments and utilities as well as other national laboratories. Our earnings from this work are reinvested to develop our science, innovation technology and our people. </a:t>
            </a:r>
          </a:p>
        </p:txBody>
      </p:sp>
      <p:sp>
        <p:nvSpPr>
          <p:cNvPr id="4" name="Slide Number Placeholder 3"/>
          <p:cNvSpPr>
            <a:spLocks noGrp="1"/>
          </p:cNvSpPr>
          <p:nvPr>
            <p:ph type="sldNum" sz="quarter" idx="5"/>
          </p:nvPr>
        </p:nvSpPr>
        <p:spPr/>
        <p:txBody>
          <a:bodyPr/>
          <a:lstStyle/>
          <a:p>
            <a:fld id="{FD922A6A-8C5D-0F4E-BF1F-13B5F7FA17A7}" type="slidenum">
              <a:rPr lang="en-GB" smtClean="0"/>
              <a:t>12</a:t>
            </a:fld>
            <a:endParaRPr lang="en-GB"/>
          </a:p>
        </p:txBody>
      </p:sp>
    </p:spTree>
    <p:extLst>
      <p:ext uri="{BB962C8B-B14F-4D97-AF65-F5344CB8AC3E}">
        <p14:creationId xmlns:p14="http://schemas.microsoft.com/office/powerpoint/2010/main" val="367104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8 – PEOPLE) </a:t>
            </a:r>
          </a:p>
          <a:p>
            <a:r>
              <a:rPr lang="en-GB" sz="1200" b="1" dirty="0">
                <a:latin typeface="Arial" panose="020B0604020202020204" pitchFamily="34" charset="0"/>
                <a:cs typeface="Arial" panose="020B0604020202020204" pitchFamily="34" charset="0"/>
              </a:rPr>
              <a:t>Our most important asset for future success is our people.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most important asset for our future success is our people. We are fortunate to be gifted with some of the most creative and inspired scientific minds in our sector, in the world.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From award winning graduates to internationally acclaimed subject matter experts, everyone in our workforce is here to deliver environmentally and financially sustainable solutions to some of the world’s biggest challenges. And it is their skills, knowledge and enthusiasm that drives our work and fuels our purpose. People are the currency of the nuclear sector and we are determined to cultivate diversity, innovation and collaboration across all we do.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1,000+ people employed</a:t>
            </a:r>
          </a:p>
          <a:p>
            <a:r>
              <a:rPr lang="en-GB" sz="1200" b="1" dirty="0">
                <a:latin typeface="Arial" panose="020B0604020202020204" pitchFamily="34" charset="0"/>
                <a:cs typeface="Arial" panose="020B0604020202020204" pitchFamily="34" charset="0"/>
              </a:rPr>
              <a:t>10,000 – combined years of nuclear science expertise</a:t>
            </a:r>
          </a:p>
          <a:p>
            <a:r>
              <a:rPr lang="en-GB" sz="1200" b="1" dirty="0">
                <a:latin typeface="Arial" panose="020B0604020202020204" pitchFamily="34" charset="0"/>
                <a:cs typeface="Arial" panose="020B0604020202020204" pitchFamily="34" charset="0"/>
              </a:rPr>
              <a:t>400 scientists</a:t>
            </a:r>
          </a:p>
          <a:p>
            <a:r>
              <a:rPr lang="en-GB" sz="1200" b="1" dirty="0">
                <a:latin typeface="Arial" panose="020B0604020202020204" pitchFamily="34" charset="0"/>
                <a:cs typeface="Arial" panose="020B0604020202020204" pitchFamily="34" charset="0"/>
              </a:rPr>
              <a:t>150 PHDs – plus 100 PhDs sponsored across UK universities</a:t>
            </a:r>
          </a:p>
        </p:txBody>
      </p:sp>
      <p:sp>
        <p:nvSpPr>
          <p:cNvPr id="4" name="Slide Number Placeholder 3"/>
          <p:cNvSpPr>
            <a:spLocks noGrp="1"/>
          </p:cNvSpPr>
          <p:nvPr>
            <p:ph type="sldNum" sz="quarter" idx="5"/>
          </p:nvPr>
        </p:nvSpPr>
        <p:spPr/>
        <p:txBody>
          <a:bodyPr/>
          <a:lstStyle/>
          <a:p>
            <a:fld id="{FD922A6A-8C5D-0F4E-BF1F-13B5F7FA17A7}" type="slidenum">
              <a:rPr lang="en-GB" smtClean="0"/>
              <a:t>13</a:t>
            </a:fld>
            <a:endParaRPr lang="en-GB"/>
          </a:p>
        </p:txBody>
      </p:sp>
    </p:spTree>
    <p:extLst>
      <p:ext uri="{BB962C8B-B14F-4D97-AF65-F5344CB8AC3E}">
        <p14:creationId xmlns:p14="http://schemas.microsoft.com/office/powerpoint/2010/main" val="261905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9 – VALUES &amp; BEHAVIOURS)</a:t>
            </a:r>
          </a:p>
          <a:p>
            <a:endParaRPr lang="en-GB" sz="1200" dirty="0">
              <a:latin typeface="Arial" panose="020B0604020202020204" pitchFamily="34" charset="0"/>
              <a:cs typeface="Arial" panose="020B0604020202020204" pitchFamily="34" charset="0"/>
            </a:endParaRPr>
          </a:p>
          <a:p>
            <a:r>
              <a:rPr lang="en-GB" sz="1200" i="1" dirty="0">
                <a:latin typeface="Arial" panose="020B0604020202020204" pitchFamily="34" charset="0"/>
                <a:cs typeface="Arial" panose="020B0604020202020204" pitchFamily="34" charset="0"/>
              </a:rPr>
              <a:t>[Suggested optional slide for internal conversations only)</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Our values and behaviours align our actions and act as our compass to guide our future.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To help us meet the opportunities of the new nuclear landscape, we are building a culture where everybody feels valued and can flourish, and a reputation as a home for stimulating, rewarding careers. People are the currency of the nuclear sector and we are determined to cultivate diversity, innovation and collaboration across all we do. </a:t>
            </a:r>
          </a:p>
        </p:txBody>
      </p:sp>
      <p:sp>
        <p:nvSpPr>
          <p:cNvPr id="4" name="Slide Number Placeholder 3"/>
          <p:cNvSpPr>
            <a:spLocks noGrp="1"/>
          </p:cNvSpPr>
          <p:nvPr>
            <p:ph type="sldNum" sz="quarter" idx="5"/>
          </p:nvPr>
        </p:nvSpPr>
        <p:spPr/>
        <p:txBody>
          <a:bodyPr/>
          <a:lstStyle/>
          <a:p>
            <a:fld id="{FD922A6A-8C5D-0F4E-BF1F-13B5F7FA17A7}" type="slidenum">
              <a:rPr lang="en-GB" smtClean="0"/>
              <a:t>14</a:t>
            </a:fld>
            <a:endParaRPr lang="en-GB"/>
          </a:p>
        </p:txBody>
      </p:sp>
    </p:spTree>
    <p:extLst>
      <p:ext uri="{BB962C8B-B14F-4D97-AF65-F5344CB8AC3E}">
        <p14:creationId xmlns:p14="http://schemas.microsoft.com/office/powerpoint/2010/main" val="328439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10 – SUSTAINABILITY)</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 are driven by purpose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NNL is getting serious about its sustainability ambitions – we are a purpose-driven organisation and we see our role in </a:t>
            </a:r>
            <a:r>
              <a:rPr lang="en-GB" sz="1200" b="1" dirty="0">
                <a:latin typeface="Arial" panose="020B0604020202020204" pitchFamily="34" charset="0"/>
                <a:cs typeface="Arial" panose="020B0604020202020204" pitchFamily="34" charset="0"/>
              </a:rPr>
              <a:t>delivering nuclear science to benefit society </a:t>
            </a:r>
            <a:r>
              <a:rPr lang="en-GB" sz="1200" dirty="0">
                <a:latin typeface="Arial" panose="020B0604020202020204" pitchFamily="34" charset="0"/>
                <a:cs typeface="Arial" panose="020B0604020202020204" pitchFamily="34" charset="0"/>
              </a:rPr>
              <a:t>as being well executed through two key strands:</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What</a:t>
            </a:r>
            <a:r>
              <a:rPr lang="en-GB" sz="1200" dirty="0">
                <a:latin typeface="Arial" panose="020B0604020202020204" pitchFamily="34" charset="0"/>
                <a:cs typeface="Arial" panose="020B0604020202020204" pitchFamily="34" charset="0"/>
              </a:rPr>
              <a:t> we do as a National Lab, with four Focus Areas that harness nuclear science to benefit society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How</a:t>
            </a:r>
            <a:r>
              <a:rPr lang="en-GB" sz="1200" dirty="0">
                <a:latin typeface="Arial" panose="020B0604020202020204" pitchFamily="34" charset="0"/>
                <a:cs typeface="Arial" panose="020B0604020202020204" pitchFamily="34" charset="0"/>
              </a:rPr>
              <a:t> we conduct our business and leverage our position as a platform for positive impact across the UN Sustainable Development Goals, ensuring we continue along the right path as a force for good in creating a safe, clean, inclusive and just society.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Our 3 Bold Ambitions:</a:t>
            </a:r>
          </a:p>
          <a:p>
            <a:r>
              <a:rPr lang="en-GB" sz="1200" dirty="0">
                <a:latin typeface="Arial" panose="020B0604020202020204" pitchFamily="34" charset="0"/>
                <a:cs typeface="Arial" panose="020B0604020202020204" pitchFamily="34" charset="0"/>
              </a:rPr>
              <a:t>We are committed to action and have now set three clear and compelling ambitions which we hope our people, suppliers and customers can all get behind </a:t>
            </a:r>
          </a:p>
          <a:p>
            <a:r>
              <a:rPr lang="en-GB" sz="1200" dirty="0">
                <a:latin typeface="Arial" panose="020B0604020202020204" pitchFamily="34" charset="0"/>
                <a:cs typeface="Arial" panose="020B0604020202020204" pitchFamily="34" charset="0"/>
              </a:rPr>
              <a:t> </a:t>
            </a:r>
          </a:p>
          <a:p>
            <a:r>
              <a:rPr lang="en-GB" sz="1200" dirty="0">
                <a:latin typeface="Arial" panose="020B0604020202020204" pitchFamily="34" charset="0"/>
                <a:cs typeface="Arial" panose="020B0604020202020204" pitchFamily="34" charset="0"/>
              </a:rPr>
              <a:t>These are:</a:t>
            </a:r>
          </a:p>
          <a:p>
            <a:r>
              <a:rPr lang="en-GB" sz="1200" b="1" dirty="0">
                <a:latin typeface="Arial" panose="020B0604020202020204" pitchFamily="34" charset="0"/>
                <a:cs typeface="Arial" panose="020B0604020202020204" pitchFamily="34" charset="0"/>
              </a:rPr>
              <a:t> </a:t>
            </a:r>
          </a:p>
          <a:p>
            <a:r>
              <a:rPr lang="en-GB" sz="1200" b="1" dirty="0">
                <a:latin typeface="Arial" panose="020B0604020202020204" pitchFamily="34" charset="0"/>
                <a:cs typeface="Arial" panose="020B0604020202020204" pitchFamily="34" charset="0"/>
              </a:rPr>
              <a:t>1. Environmental: </a:t>
            </a:r>
            <a:r>
              <a:rPr lang="en-GB" sz="1200" dirty="0">
                <a:latin typeface="Arial" panose="020B0604020202020204" pitchFamily="34" charset="0"/>
                <a:cs typeface="Arial" panose="020B0604020202020204" pitchFamily="34" charset="0"/>
              </a:rPr>
              <a:t>We will achieve Net Zero, reduce our environmental impact by half and double our positive contributions to our natural systems, by 2030. We will provide our people with the freedom and flexibility to tread more lightly to reduce our collective impacts on, protect and enhance the natural environment.</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2. Social: </a:t>
            </a:r>
            <a:r>
              <a:rPr lang="en-GB" sz="1200" dirty="0">
                <a:latin typeface="Arial" panose="020B0604020202020204" pitchFamily="34" charset="0"/>
                <a:cs typeface="Arial" panose="020B0604020202020204" pitchFamily="34" charset="0"/>
              </a:rPr>
              <a:t>We will maximise the value we create for, and investments in, our people and in our communities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3. Economic: </a:t>
            </a:r>
            <a:r>
              <a:rPr lang="en-GB" sz="1200" dirty="0">
                <a:latin typeface="Arial" panose="020B0604020202020204" pitchFamily="34" charset="0"/>
                <a:cs typeface="Arial" panose="020B0604020202020204" pitchFamily="34" charset="0"/>
              </a:rPr>
              <a:t>We will double the value to our stakeholders by 2030</a:t>
            </a:r>
          </a:p>
        </p:txBody>
      </p:sp>
      <p:sp>
        <p:nvSpPr>
          <p:cNvPr id="4" name="Slide Number Placeholder 3"/>
          <p:cNvSpPr>
            <a:spLocks noGrp="1"/>
          </p:cNvSpPr>
          <p:nvPr>
            <p:ph type="sldNum" sz="quarter" idx="5"/>
          </p:nvPr>
        </p:nvSpPr>
        <p:spPr/>
        <p:txBody>
          <a:bodyPr/>
          <a:lstStyle/>
          <a:p>
            <a:fld id="{FD922A6A-8C5D-0F4E-BF1F-13B5F7FA17A7}" type="slidenum">
              <a:rPr lang="en-GB" smtClean="0"/>
              <a:t>15</a:t>
            </a:fld>
            <a:endParaRPr lang="en-GB"/>
          </a:p>
        </p:txBody>
      </p:sp>
    </p:spTree>
    <p:extLst>
      <p:ext uri="{BB962C8B-B14F-4D97-AF65-F5344CB8AC3E}">
        <p14:creationId xmlns:p14="http://schemas.microsoft.com/office/powerpoint/2010/main" val="3398027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11 – S&amp;T)</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Science and technology is, and always has been, the beating heart of NNL.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[Over decades, we have helped to sustain the UK’s nuclear skills and operational capacity and built our reputation both as a successful commercial organisation and a strategic national asset.] – (if not mentioned earlier)</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Investing in scientific research and unleashing innovation is fundamental to our work as a national laboratory; allowing us to serve our customers, our partners and our nation better, and reposition the UK as a global leader in nuclear technology.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Our Science and Technology Agenda</a:t>
            </a:r>
          </a:p>
          <a:p>
            <a:r>
              <a:rPr lang="en-GB" sz="1200" dirty="0">
                <a:latin typeface="Arial" panose="020B0604020202020204" pitchFamily="34" charset="0"/>
                <a:cs typeface="Arial" panose="020B0604020202020204" pitchFamily="34" charset="0"/>
              </a:rPr>
              <a:t>is designed to ensure the UK has what it needs to underpin new and existing nuclear clean energy technologies, such as advanced reactors and hydrogen production. But it is also about breaking new ground and unlocking advancements across other parts of our lives and communities; keeping us at the cutting edge and giving our scientists and researchers the space to realise untapped opportunities.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Our Science and Technology Agenda is defined </a:t>
            </a:r>
            <a:r>
              <a:rPr lang="en-GB" sz="1200" b="1" dirty="0">
                <a:latin typeface="Arial" panose="020B0604020202020204" pitchFamily="34" charset="0"/>
                <a:cs typeface="Arial" panose="020B0604020202020204" pitchFamily="34" charset="0"/>
              </a:rPr>
              <a:t>by three key pillars – Core Science, Innovation and Strategic Research </a:t>
            </a:r>
            <a:r>
              <a:rPr lang="en-GB" sz="1200" dirty="0">
                <a:latin typeface="Arial" panose="020B0604020202020204" pitchFamily="34" charset="0"/>
                <a:cs typeface="Arial" panose="020B0604020202020204" pitchFamily="34" charset="0"/>
              </a:rPr>
              <a:t>– all of which are underpinned by </a:t>
            </a:r>
            <a:r>
              <a:rPr lang="en-GB" sz="1200" b="1" dirty="0">
                <a:latin typeface="Arial" panose="020B0604020202020204" pitchFamily="34" charset="0"/>
                <a:cs typeface="Arial" panose="020B0604020202020204" pitchFamily="34" charset="0"/>
              </a:rPr>
              <a:t>Collaboration</a:t>
            </a:r>
            <a:r>
              <a:rPr lang="en-GB" sz="1200" dirty="0">
                <a:latin typeface="Arial" panose="020B0604020202020204" pitchFamily="34" charset="0"/>
                <a:cs typeface="Arial" panose="020B0604020202020204" pitchFamily="34" charset="0"/>
              </a:rPr>
              <a:t>; a balanced portfolio that ensures we are addressing current as well as future needs. </a:t>
            </a:r>
          </a:p>
        </p:txBody>
      </p:sp>
      <p:sp>
        <p:nvSpPr>
          <p:cNvPr id="4" name="Slide Number Placeholder 3"/>
          <p:cNvSpPr>
            <a:spLocks noGrp="1"/>
          </p:cNvSpPr>
          <p:nvPr>
            <p:ph type="sldNum" sz="quarter" idx="5"/>
          </p:nvPr>
        </p:nvSpPr>
        <p:spPr/>
        <p:txBody>
          <a:bodyPr/>
          <a:lstStyle/>
          <a:p>
            <a:fld id="{FD922A6A-8C5D-0F4E-BF1F-13B5F7FA17A7}" type="slidenum">
              <a:rPr lang="en-GB" smtClean="0"/>
              <a:t>16</a:t>
            </a:fld>
            <a:endParaRPr lang="en-GB"/>
          </a:p>
        </p:txBody>
      </p:sp>
    </p:spTree>
    <p:extLst>
      <p:ext uri="{BB962C8B-B14F-4D97-AF65-F5344CB8AC3E}">
        <p14:creationId xmlns:p14="http://schemas.microsoft.com/office/powerpoint/2010/main" val="170363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12 – FINAL CLOSING HERO SLIDE)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 whether it is securing the UK’s place as a global leader in clean energy, or delivering game-changing advances to healthcare, we are working to build a #</a:t>
            </a:r>
            <a:r>
              <a:rPr lang="en-GB" sz="1200" dirty="0" err="1">
                <a:latin typeface="Arial" panose="020B0604020202020204" pitchFamily="34" charset="0"/>
                <a:cs typeface="Arial" panose="020B0604020202020204" pitchFamily="34" charset="0"/>
              </a:rPr>
              <a:t>NewClearFuture</a:t>
            </a:r>
            <a:r>
              <a:rPr lang="en-GB" sz="1200" dirty="0">
                <a:latin typeface="Arial" panose="020B0604020202020204" pitchFamily="34" charset="0"/>
                <a:cs typeface="Arial" panose="020B0604020202020204" pitchFamily="34" charset="0"/>
              </a:rPr>
              <a:t> for the UK and for our planet</a:t>
            </a:r>
          </a:p>
        </p:txBody>
      </p:sp>
      <p:sp>
        <p:nvSpPr>
          <p:cNvPr id="4" name="Slide Number Placeholder 3"/>
          <p:cNvSpPr>
            <a:spLocks noGrp="1"/>
          </p:cNvSpPr>
          <p:nvPr>
            <p:ph type="sldNum" sz="quarter" idx="5"/>
          </p:nvPr>
        </p:nvSpPr>
        <p:spPr/>
        <p:txBody>
          <a:bodyPr/>
          <a:lstStyle/>
          <a:p>
            <a:fld id="{FD922A6A-8C5D-0F4E-BF1F-13B5F7FA17A7}" type="slidenum">
              <a:rPr lang="en-GB" smtClean="0"/>
              <a:t>17</a:t>
            </a:fld>
            <a:endParaRPr lang="en-GB"/>
          </a:p>
        </p:txBody>
      </p:sp>
    </p:spTree>
    <p:extLst>
      <p:ext uri="{BB962C8B-B14F-4D97-AF65-F5344CB8AC3E}">
        <p14:creationId xmlns:p14="http://schemas.microsoft.com/office/powerpoint/2010/main" val="227474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1 – FOCUS ON ENVIRONMENT)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the UK and around the world, scale of the challenge ahead to reach net zero by 2050 cannot be overestimated.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With our roots as the research arm of British Nuclear Fuels Limited (BNFL), we combine the decades of expertise of sector veterans, whose science has been at the forefront of nuclear technology over the past 30 years, with an emerging generation of talented and idealistic scientists, engineers and professionals – all of whom are applying nuclear science to benefit society.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In doing so, </a:t>
            </a:r>
            <a:r>
              <a:rPr lang="en-GB" sz="1200" b="1" dirty="0">
                <a:latin typeface="Arial" panose="020B0604020202020204" pitchFamily="34" charset="0"/>
                <a:cs typeface="Arial" panose="020B0604020202020204" pitchFamily="34" charset="0"/>
              </a:rPr>
              <a:t>we are promoting UK skills and interests whilst tackling global challenges – and helping reposition the UK as global leader in nuclear technology. </a:t>
            </a:r>
          </a:p>
        </p:txBody>
      </p:sp>
      <p:sp>
        <p:nvSpPr>
          <p:cNvPr id="4" name="Slide Number Placeholder 3"/>
          <p:cNvSpPr>
            <a:spLocks noGrp="1"/>
          </p:cNvSpPr>
          <p:nvPr>
            <p:ph type="sldNum" sz="quarter" idx="5"/>
          </p:nvPr>
        </p:nvSpPr>
        <p:spPr/>
        <p:txBody>
          <a:bodyPr/>
          <a:lstStyle/>
          <a:p>
            <a:fld id="{FD922A6A-8C5D-0F4E-BF1F-13B5F7FA17A7}" type="slidenum">
              <a:rPr lang="en-GB" smtClean="0"/>
              <a:t>2</a:t>
            </a:fld>
            <a:endParaRPr lang="en-GB"/>
          </a:p>
        </p:txBody>
      </p:sp>
    </p:spTree>
    <p:extLst>
      <p:ext uri="{BB962C8B-B14F-4D97-AF65-F5344CB8AC3E}">
        <p14:creationId xmlns:p14="http://schemas.microsoft.com/office/powerpoint/2010/main" val="11879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2 – POSITIVE OUTLOOK, ILLUSTRATION)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Alongside our customers and partners in government, academia and the supply chain, we are working to build a new clear future for the UK and for our planet.</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By leveraging the UK’s rich nuclear heritage, </a:t>
            </a:r>
            <a:r>
              <a:rPr lang="en-GB" sz="1200" b="1" dirty="0">
                <a:latin typeface="Arial" panose="020B0604020202020204" pitchFamily="34" charset="0"/>
                <a:cs typeface="Arial" panose="020B0604020202020204" pitchFamily="34" charset="0"/>
              </a:rPr>
              <a:t>we are addressing issues of critical national importance and supporting regional growth around the UK but particularly in the North West.</a:t>
            </a:r>
          </a:p>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3</a:t>
            </a:fld>
            <a:endParaRPr lang="en-GB"/>
          </a:p>
        </p:txBody>
      </p:sp>
    </p:spTree>
    <p:extLst>
      <p:ext uri="{BB962C8B-B14F-4D97-AF65-F5344CB8AC3E}">
        <p14:creationId xmlns:p14="http://schemas.microsoft.com/office/powerpoint/2010/main" val="410240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3 – 4 FOCUS AREAS + OPTIONAL  FA SPECIFIC SLIDES)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We do work that is vital to protecting our planet and society.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Our ambition is to make a difference to people’s lives across four key focus areas: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Clean Energy, Environmental Restoration, Health &amp; Nuclear Medicine and Security &amp; Non-Proliferation.</a:t>
            </a:r>
          </a:p>
        </p:txBody>
      </p:sp>
      <p:sp>
        <p:nvSpPr>
          <p:cNvPr id="4" name="Slide Number Placeholder 3"/>
          <p:cNvSpPr>
            <a:spLocks noGrp="1"/>
          </p:cNvSpPr>
          <p:nvPr>
            <p:ph type="sldNum" sz="quarter" idx="5"/>
          </p:nvPr>
        </p:nvSpPr>
        <p:spPr/>
        <p:txBody>
          <a:bodyPr/>
          <a:lstStyle/>
          <a:p>
            <a:fld id="{FD922A6A-8C5D-0F4E-BF1F-13B5F7FA17A7}" type="slidenum">
              <a:rPr lang="en-GB" smtClean="0"/>
              <a:t>4</a:t>
            </a:fld>
            <a:endParaRPr lang="en-GB"/>
          </a:p>
        </p:txBody>
      </p:sp>
    </p:spTree>
    <p:extLst>
      <p:ext uri="{BB962C8B-B14F-4D97-AF65-F5344CB8AC3E}">
        <p14:creationId xmlns:p14="http://schemas.microsoft.com/office/powerpoint/2010/main" val="372456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Clean Energy</a:t>
            </a:r>
          </a:p>
          <a:p>
            <a:r>
              <a:rPr lang="en-GB" sz="1200" dirty="0">
                <a:latin typeface="Arial" panose="020B0604020202020204" pitchFamily="34" charset="0"/>
                <a:cs typeface="Arial" panose="020B0604020202020204" pitchFamily="34" charset="0"/>
              </a:rPr>
              <a:t>Securing the UK’s place as a global leader in clean energy now and for the future, by developing and deploying advanced nuclear technologies</a:t>
            </a:r>
          </a:p>
        </p:txBody>
      </p:sp>
      <p:sp>
        <p:nvSpPr>
          <p:cNvPr id="4" name="Slide Number Placeholder 3"/>
          <p:cNvSpPr>
            <a:spLocks noGrp="1"/>
          </p:cNvSpPr>
          <p:nvPr>
            <p:ph type="sldNum" sz="quarter" idx="5"/>
          </p:nvPr>
        </p:nvSpPr>
        <p:spPr/>
        <p:txBody>
          <a:bodyPr/>
          <a:lstStyle/>
          <a:p>
            <a:fld id="{FD922A6A-8C5D-0F4E-BF1F-13B5F7FA17A7}" type="slidenum">
              <a:rPr lang="en-GB" smtClean="0"/>
              <a:t>5</a:t>
            </a:fld>
            <a:endParaRPr lang="en-GB"/>
          </a:p>
        </p:txBody>
      </p:sp>
    </p:spTree>
    <p:extLst>
      <p:ext uri="{BB962C8B-B14F-4D97-AF65-F5344CB8AC3E}">
        <p14:creationId xmlns:p14="http://schemas.microsoft.com/office/powerpoint/2010/main" val="223793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Environmental Restoration</a:t>
            </a:r>
          </a:p>
          <a:p>
            <a:r>
              <a:rPr lang="en-GB" sz="1200" dirty="0">
                <a:latin typeface="Arial" panose="020B0604020202020204" pitchFamily="34" charset="0"/>
                <a:cs typeface="Arial" panose="020B0604020202020204" pitchFamily="34" charset="0"/>
              </a:rPr>
              <a:t>Driving a step change in the way legacy and future wastes are processed by applying innovative science and breakthrough technologies</a:t>
            </a:r>
          </a:p>
        </p:txBody>
      </p:sp>
      <p:sp>
        <p:nvSpPr>
          <p:cNvPr id="4" name="Slide Number Placeholder 3"/>
          <p:cNvSpPr>
            <a:spLocks noGrp="1"/>
          </p:cNvSpPr>
          <p:nvPr>
            <p:ph type="sldNum" sz="quarter" idx="5"/>
          </p:nvPr>
        </p:nvSpPr>
        <p:spPr/>
        <p:txBody>
          <a:bodyPr/>
          <a:lstStyle/>
          <a:p>
            <a:fld id="{FD922A6A-8C5D-0F4E-BF1F-13B5F7FA17A7}" type="slidenum">
              <a:rPr lang="en-GB" smtClean="0"/>
              <a:t>6</a:t>
            </a:fld>
            <a:endParaRPr lang="en-GB"/>
          </a:p>
        </p:txBody>
      </p:sp>
    </p:spTree>
    <p:extLst>
      <p:ext uri="{BB962C8B-B14F-4D97-AF65-F5344CB8AC3E}">
        <p14:creationId xmlns:p14="http://schemas.microsoft.com/office/powerpoint/2010/main" val="281819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Health and Nuclear Medicine</a:t>
            </a:r>
          </a:p>
          <a:p>
            <a:r>
              <a:rPr lang="en-GB" sz="1200" dirty="0">
                <a:latin typeface="Arial" panose="020B0604020202020204" pitchFamily="34" charset="0"/>
                <a:cs typeface="Arial" panose="020B0604020202020204" pitchFamily="34" charset="0"/>
              </a:rPr>
              <a:t>Benefitting healthcare by advancing nuclear medicine in medical research and the treatment and diagnosis of conditions </a:t>
            </a:r>
          </a:p>
        </p:txBody>
      </p:sp>
      <p:sp>
        <p:nvSpPr>
          <p:cNvPr id="4" name="Slide Number Placeholder 3"/>
          <p:cNvSpPr>
            <a:spLocks noGrp="1"/>
          </p:cNvSpPr>
          <p:nvPr>
            <p:ph type="sldNum" sz="quarter" idx="5"/>
          </p:nvPr>
        </p:nvSpPr>
        <p:spPr/>
        <p:txBody>
          <a:bodyPr/>
          <a:lstStyle/>
          <a:p>
            <a:fld id="{FD922A6A-8C5D-0F4E-BF1F-13B5F7FA17A7}" type="slidenum">
              <a:rPr lang="en-GB" smtClean="0"/>
              <a:t>7</a:t>
            </a:fld>
            <a:endParaRPr lang="en-GB"/>
          </a:p>
        </p:txBody>
      </p:sp>
    </p:spTree>
    <p:extLst>
      <p:ext uri="{BB962C8B-B14F-4D97-AF65-F5344CB8AC3E}">
        <p14:creationId xmlns:p14="http://schemas.microsoft.com/office/powerpoint/2010/main" val="295186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Security and Non-Proliferation</a:t>
            </a:r>
          </a:p>
          <a:p>
            <a:r>
              <a:rPr lang="en-GB" sz="1200" dirty="0">
                <a:latin typeface="Arial" panose="020B0604020202020204" pitchFamily="34" charset="0"/>
                <a:cs typeface="Arial" panose="020B0604020202020204" pitchFamily="34" charset="0"/>
              </a:rPr>
              <a:t>Facilitating the global deployment of new nuclear technologies by ensuring security and non-proliferation</a:t>
            </a:r>
          </a:p>
        </p:txBody>
      </p:sp>
      <p:sp>
        <p:nvSpPr>
          <p:cNvPr id="4" name="Slide Number Placeholder 3"/>
          <p:cNvSpPr>
            <a:spLocks noGrp="1"/>
          </p:cNvSpPr>
          <p:nvPr>
            <p:ph type="sldNum" sz="quarter" idx="5"/>
          </p:nvPr>
        </p:nvSpPr>
        <p:spPr/>
        <p:txBody>
          <a:bodyPr/>
          <a:lstStyle/>
          <a:p>
            <a:fld id="{FD922A6A-8C5D-0F4E-BF1F-13B5F7FA17A7}" type="slidenum">
              <a:rPr lang="en-GB" smtClean="0"/>
              <a:t>8</a:t>
            </a:fld>
            <a:endParaRPr lang="en-GB"/>
          </a:p>
        </p:txBody>
      </p:sp>
    </p:spTree>
    <p:extLst>
      <p:ext uri="{BB962C8B-B14F-4D97-AF65-F5344CB8AC3E}">
        <p14:creationId xmlns:p14="http://schemas.microsoft.com/office/powerpoint/2010/main" val="142633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(SLIDE 4 – HERO SLIDE) </a:t>
            </a:r>
          </a:p>
          <a:p>
            <a:r>
              <a:rPr lang="en-GB" sz="1200" b="1" dirty="0">
                <a:latin typeface="Arial" panose="020B0604020202020204" pitchFamily="34" charset="0"/>
                <a:cs typeface="Arial" panose="020B0604020202020204" pitchFamily="34" charset="0"/>
              </a:rPr>
              <a:t>‘And here is how we are doing it.’</a:t>
            </a:r>
          </a:p>
        </p:txBody>
      </p:sp>
      <p:sp>
        <p:nvSpPr>
          <p:cNvPr id="4" name="Slide Number Placeholder 3"/>
          <p:cNvSpPr>
            <a:spLocks noGrp="1"/>
          </p:cNvSpPr>
          <p:nvPr>
            <p:ph type="sldNum" sz="quarter" idx="5"/>
          </p:nvPr>
        </p:nvSpPr>
        <p:spPr/>
        <p:txBody>
          <a:bodyPr/>
          <a:lstStyle/>
          <a:p>
            <a:fld id="{FD922A6A-8C5D-0F4E-BF1F-13B5F7FA17A7}" type="slidenum">
              <a:rPr lang="en-GB" smtClean="0"/>
              <a:t>9</a:t>
            </a:fld>
            <a:endParaRPr lang="en-GB"/>
          </a:p>
        </p:txBody>
      </p:sp>
    </p:spTree>
    <p:extLst>
      <p:ext uri="{BB962C8B-B14F-4D97-AF65-F5344CB8AC3E}">
        <p14:creationId xmlns:p14="http://schemas.microsoft.com/office/powerpoint/2010/main" val="4110417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7337" y="268288"/>
            <a:ext cx="8569325" cy="2735262"/>
          </a:xfrm>
        </p:spPr>
        <p:txBody>
          <a:bodyPr anchor="b"/>
          <a:lstStyle>
            <a:lvl1pPr algn="l">
              <a:defRPr sz="4500"/>
            </a:lvl1pPr>
          </a:lstStyle>
          <a:p>
            <a:r>
              <a:rPr lang="en-GB" dirty="0"/>
              <a:t>Click to edit Master title style</a:t>
            </a:r>
            <a:endParaRPr lang="en-US" dirty="0"/>
          </a:p>
        </p:txBody>
      </p:sp>
      <p:sp>
        <p:nvSpPr>
          <p:cNvPr id="3" name="Subtitle 2"/>
          <p:cNvSpPr>
            <a:spLocks noGrp="1"/>
          </p:cNvSpPr>
          <p:nvPr>
            <p:ph type="subTitle" idx="1"/>
          </p:nvPr>
        </p:nvSpPr>
        <p:spPr>
          <a:xfrm>
            <a:off x="287337" y="3076574"/>
            <a:ext cx="8569325" cy="1800226"/>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7" name="Footer Placeholder 4">
            <a:extLst>
              <a:ext uri="{FF2B5EF4-FFF2-40B4-BE49-F238E27FC236}">
                <a16:creationId xmlns:a16="http://schemas.microsoft.com/office/drawing/2014/main" id="{AEC71BE0-1690-CC45-BA49-4C93F920FC61}"/>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National Nuclear Laboratory</a:t>
            </a:r>
          </a:p>
        </p:txBody>
      </p:sp>
    </p:spTree>
    <p:extLst>
      <p:ext uri="{BB962C8B-B14F-4D97-AF65-F5344CB8AC3E}">
        <p14:creationId xmlns:p14="http://schemas.microsoft.com/office/powerpoint/2010/main" val="396190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Fax" panose="02060602050505020204" pitchFamily="18" charset="77"/>
              </a:defRPr>
            </a:lvl1pPr>
          </a:lstStyle>
          <a:p>
            <a:r>
              <a:rPr lang="en-GB" dirty="0"/>
              <a:t>Click to edit Master title style</a:t>
            </a:r>
            <a:endParaRPr lang="en-US" dirty="0"/>
          </a:p>
        </p:txBody>
      </p:sp>
      <p:sp>
        <p:nvSpPr>
          <p:cNvPr id="3" name="Content Placeholder 2"/>
          <p:cNvSpPr>
            <a:spLocks noGrp="1"/>
          </p:cNvSpPr>
          <p:nvPr>
            <p:ph idx="1"/>
          </p:nvPr>
        </p:nvSpPr>
        <p:spPr>
          <a:xfrm>
            <a:off x="288000" y="1203325"/>
            <a:ext cx="8569325" cy="3671886"/>
          </a:xfrm>
        </p:spPr>
        <p:txBody>
          <a:bodyPr/>
          <a:lstStyle>
            <a:lvl1pPr marL="171450" indent="-171450">
              <a:buClr>
                <a:schemeClr val="accent1"/>
              </a:buClr>
              <a:buSzPct val="100000"/>
              <a:buFont typeface="System Font Regular"/>
              <a:buChar char="●"/>
              <a:defRPr/>
            </a:lvl1pPr>
            <a:lvl2pPr marL="514350" indent="-171450">
              <a:buClr>
                <a:schemeClr val="accent1"/>
              </a:buClr>
              <a:buSzPct val="100000"/>
              <a:buFont typeface="System Font Regular"/>
              <a:buChar char="●"/>
              <a:defRPr/>
            </a:lvl2pPr>
            <a:lvl3pPr marL="857250" indent="-171450">
              <a:buClr>
                <a:schemeClr val="accent1"/>
              </a:buClr>
              <a:buSzPct val="100000"/>
              <a:buFont typeface="System Font Regular"/>
              <a:buChar char="●"/>
              <a:defRPr/>
            </a:lvl3pPr>
            <a:lvl4pPr marL="1200150" indent="-171450">
              <a:buClr>
                <a:schemeClr val="accent1"/>
              </a:buClr>
              <a:buSzPct val="100000"/>
              <a:buFont typeface="System Font Regular"/>
              <a:buChar char="●"/>
              <a:defRPr/>
            </a:lvl4pPr>
            <a:lvl5pPr marL="1543050" indent="-171450">
              <a:buClr>
                <a:schemeClr val="accent1"/>
              </a:buClr>
              <a:buSzPct val="100000"/>
              <a:buFont typeface="System Font Regular"/>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4">
            <a:extLst>
              <a:ext uri="{FF2B5EF4-FFF2-40B4-BE49-F238E27FC236}">
                <a16:creationId xmlns:a16="http://schemas.microsoft.com/office/drawing/2014/main" id="{6FD4B965-9E23-FB4C-B8B9-97967DBE6610}"/>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120486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Fax" panose="02060602050505020204" pitchFamily="18" charset="77"/>
              </a:defRPr>
            </a:lvl1pPr>
          </a:lstStyle>
          <a:p>
            <a:r>
              <a:rPr lang="en-GB" dirty="0"/>
              <a:t>Click to edit Master title style</a:t>
            </a:r>
            <a:endParaRPr lang="en-US" dirty="0"/>
          </a:p>
        </p:txBody>
      </p:sp>
      <p:sp>
        <p:nvSpPr>
          <p:cNvPr id="3" name="Content Placeholder 2"/>
          <p:cNvSpPr>
            <a:spLocks noGrp="1"/>
          </p:cNvSpPr>
          <p:nvPr>
            <p:ph sz="half" idx="1"/>
          </p:nvPr>
        </p:nvSpPr>
        <p:spPr>
          <a:xfrm>
            <a:off x="287338" y="1203324"/>
            <a:ext cx="4248150" cy="367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08514" y="1203324"/>
            <a:ext cx="4248148" cy="367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4">
            <a:extLst>
              <a:ext uri="{FF2B5EF4-FFF2-40B4-BE49-F238E27FC236}">
                <a16:creationId xmlns:a16="http://schemas.microsoft.com/office/drawing/2014/main" id="{93F1611A-49AA-834D-9F3E-F7A0A5AB9E58}"/>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3171895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Fax" panose="02060602050505020204" pitchFamily="18" charset="77"/>
              </a:defRPr>
            </a:lvl1pPr>
          </a:lstStyle>
          <a:p>
            <a:r>
              <a:rPr lang="en-GB" dirty="0"/>
              <a:t>Click to edit Master title style</a:t>
            </a:r>
            <a:endParaRPr lang="en-US" dirty="0"/>
          </a:p>
        </p:txBody>
      </p:sp>
      <p:sp>
        <p:nvSpPr>
          <p:cNvPr id="6" name="Footer Placeholder 4">
            <a:extLst>
              <a:ext uri="{FF2B5EF4-FFF2-40B4-BE49-F238E27FC236}">
                <a16:creationId xmlns:a16="http://schemas.microsoft.com/office/drawing/2014/main" id="{E6035FAC-1A89-FB47-9FFF-2A075C250960}"/>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32368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7F9662B-A61B-514B-8B44-CBBA2702C6AB}"/>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399881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338" y="274819"/>
            <a:ext cx="3239633" cy="863600"/>
          </a:xfrm>
        </p:spPr>
        <p:txBody>
          <a:bodyPr anchor="t" anchorCtr="0">
            <a:noAutofit/>
          </a:bodyPr>
          <a:lstStyle>
            <a:lvl1pPr>
              <a:defRPr sz="2600">
                <a:latin typeface="Lucida Fax" panose="02060602050505020204" pitchFamily="18" charset="77"/>
              </a:defRPr>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3167063" y="-266701"/>
            <a:ext cx="5976937" cy="5143501"/>
          </a:xfrm>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287338" y="1203326"/>
            <a:ext cx="2808287" cy="319841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edit Master text styles</a:t>
            </a:r>
          </a:p>
        </p:txBody>
      </p:sp>
      <p:sp>
        <p:nvSpPr>
          <p:cNvPr id="8" name="Footer Placeholder 4">
            <a:extLst>
              <a:ext uri="{FF2B5EF4-FFF2-40B4-BE49-F238E27FC236}">
                <a16:creationId xmlns:a16="http://schemas.microsoft.com/office/drawing/2014/main" id="{878CB298-E0EC-BC4E-9EAC-575C7E9DC95D}"/>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5355918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7" y="276240"/>
            <a:ext cx="8569325" cy="855648"/>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287337" y="1203325"/>
            <a:ext cx="8569325" cy="3671886"/>
          </a:xfrm>
          <a:prstGeom prst="rect">
            <a:avLst/>
          </a:prstGeom>
        </p:spPr>
        <p:txBody>
          <a:bodyPr vert="horz" lIns="0" tIns="0" rIns="0" bIns="0" rtlCol="0" anchor="t" anchorCtr="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4">
            <a:extLst>
              <a:ext uri="{FF2B5EF4-FFF2-40B4-BE49-F238E27FC236}">
                <a16:creationId xmlns:a16="http://schemas.microsoft.com/office/drawing/2014/main" id="{F03C2866-3E6A-354F-BE5E-3C1620E0F413}"/>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1335637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9" r:id="rId6"/>
  </p:sldLayoutIdLst>
  <p:hf hdr="0" dt="0"/>
  <p:txStyles>
    <p:titleStyle>
      <a:lvl1pPr algn="l" defTabSz="685800" rtl="0" eaLnBrk="1" latinLnBrk="0" hangingPunct="1">
        <a:lnSpc>
          <a:spcPct val="90000"/>
        </a:lnSpc>
        <a:spcBef>
          <a:spcPct val="0"/>
        </a:spcBef>
        <a:buNone/>
        <a:defRPr sz="2600" b="1" i="0" kern="1200">
          <a:solidFill>
            <a:schemeClr val="tx1"/>
          </a:solidFill>
          <a:latin typeface="Lucida Fax" panose="02060602050505020204" pitchFamily="18" charset="77"/>
          <a:ea typeface="+mj-ea"/>
          <a:cs typeface="Segoe UI" panose="020B0502040204020203" pitchFamily="34" charset="0"/>
        </a:defRPr>
      </a:lvl1pPr>
    </p:titleStyle>
    <p:bodyStyle>
      <a:lvl1pPr marL="171450" indent="-171450" algn="l" defTabSz="685800" rtl="0" eaLnBrk="1" latinLnBrk="0" hangingPunct="1">
        <a:lnSpc>
          <a:spcPct val="90000"/>
        </a:lnSpc>
        <a:spcBef>
          <a:spcPts val="750"/>
        </a:spcBef>
        <a:buClr>
          <a:schemeClr val="accent1"/>
        </a:buClr>
        <a:buSzPct val="100000"/>
        <a:buFont typeface="System Font Regular"/>
        <a:buChar char="●"/>
        <a:defRPr sz="2100" b="0" i="0" kern="1200">
          <a:solidFill>
            <a:schemeClr val="tx1"/>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Clr>
          <a:schemeClr val="accent1"/>
        </a:buClr>
        <a:buSzPct val="100000"/>
        <a:buFont typeface="System Font Regular"/>
        <a:buChar char="●"/>
        <a:defRPr sz="1800" b="0" i="0" kern="1200">
          <a:solidFill>
            <a:schemeClr val="tx1"/>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Clr>
          <a:schemeClr val="accent1"/>
        </a:buClr>
        <a:buSzPct val="100000"/>
        <a:buFont typeface="System Font Regular"/>
        <a:buChar char="●"/>
        <a:defRPr sz="1500" b="0" i="0" kern="1200">
          <a:solidFill>
            <a:schemeClr val="tx1"/>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Clr>
          <a:schemeClr val="accent1"/>
        </a:buClr>
        <a:buSzPct val="100000"/>
        <a:buFont typeface="System Font Regular"/>
        <a:buChar char="●"/>
        <a:defRPr sz="1350" b="0" i="0" kern="1200">
          <a:solidFill>
            <a:schemeClr val="tx1"/>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Clr>
          <a:schemeClr val="accent1"/>
        </a:buClr>
        <a:buSzPct val="100000"/>
        <a:buFont typeface="System Font Regular"/>
        <a:buChar char="●"/>
        <a:defRPr sz="1350" b="0" i="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7" userDrawn="1">
          <p15:clr>
            <a:srgbClr val="F26B43"/>
          </p15:clr>
        </p15:guide>
        <p15:guide id="2" pos="2903" userDrawn="1">
          <p15:clr>
            <a:srgbClr val="F26B43"/>
          </p15:clr>
        </p15:guide>
        <p15:guide id="3" pos="181" userDrawn="1">
          <p15:clr>
            <a:srgbClr val="F26B43"/>
          </p15:clr>
        </p15:guide>
        <p15:guide id="5" pos="2857" userDrawn="1">
          <p15:clr>
            <a:srgbClr val="F26B43"/>
          </p15:clr>
        </p15:guide>
        <p15:guide id="9" pos="3765" userDrawn="1">
          <p15:clr>
            <a:srgbClr val="F26B43"/>
          </p15:clr>
        </p15:guide>
        <p15:guide id="10" pos="3810" userDrawn="1">
          <p15:clr>
            <a:srgbClr val="F26B43"/>
          </p15:clr>
        </p15:guide>
        <p15:guide id="13" orient="horz" pos="1348" userDrawn="1">
          <p15:clr>
            <a:srgbClr val="F26B43"/>
          </p15:clr>
        </p15:guide>
        <p15:guide id="14" pos="4672" userDrawn="1">
          <p15:clr>
            <a:srgbClr val="F26B43"/>
          </p15:clr>
        </p15:guide>
        <p15:guide id="15" pos="4717" userDrawn="1">
          <p15:clr>
            <a:srgbClr val="F26B43"/>
          </p15:clr>
        </p15:guide>
        <p15:guide id="18" pos="5579" userDrawn="1">
          <p15:clr>
            <a:srgbClr val="F26B43"/>
          </p15:clr>
        </p15:guide>
        <p15:guide id="19" pos="1995" userDrawn="1">
          <p15:clr>
            <a:srgbClr val="F26B43"/>
          </p15:clr>
        </p15:guide>
        <p15:guide id="20" pos="1950" userDrawn="1">
          <p15:clr>
            <a:srgbClr val="F26B43"/>
          </p15:clr>
        </p15:guide>
        <p15:guide id="23" pos="1088" userDrawn="1">
          <p15:clr>
            <a:srgbClr val="F26B43"/>
          </p15:clr>
        </p15:guide>
        <p15:guide id="24" pos="1043" userDrawn="1">
          <p15:clr>
            <a:srgbClr val="F26B43"/>
          </p15:clr>
        </p15:guide>
        <p15:guide id="28" orient="horz" pos="1892" userDrawn="1">
          <p15:clr>
            <a:srgbClr val="F26B43"/>
          </p15:clr>
        </p15:guide>
        <p15:guide id="29" orient="horz" pos="1302" userDrawn="1">
          <p15:clr>
            <a:srgbClr val="F26B43"/>
          </p15:clr>
        </p15:guide>
        <p15:guide id="30" orient="horz" pos="758" userDrawn="1">
          <p15:clr>
            <a:srgbClr val="F26B43"/>
          </p15:clr>
        </p15:guide>
        <p15:guide id="31" orient="horz" pos="1938" userDrawn="1">
          <p15:clr>
            <a:srgbClr val="F26B43"/>
          </p15:clr>
        </p15:guide>
        <p15:guide id="32" orient="horz" pos="2482" userDrawn="1">
          <p15:clr>
            <a:srgbClr val="F26B43"/>
          </p15:clr>
        </p15:guide>
        <p15:guide id="33" orient="horz" pos="713" userDrawn="1">
          <p15:clr>
            <a:srgbClr val="F26B43"/>
          </p15:clr>
        </p15:guide>
        <p15:guide id="34" orient="horz" pos="169" userDrawn="1">
          <p15:clr>
            <a:srgbClr val="F26B43"/>
          </p15:clr>
        </p15:guide>
        <p15:guide id="36" orient="horz" pos="30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738A1-C664-F74B-B8F1-30B1CD0C4AC1}"/>
              </a:ext>
            </a:extLst>
          </p:cNvPr>
          <p:cNvPicPr>
            <a:picLocks noChangeAspect="1"/>
          </p:cNvPicPr>
          <p:nvPr/>
        </p:nvPicPr>
        <p:blipFill>
          <a:blip r:embed="rId3"/>
          <a:stretch>
            <a:fillRect/>
          </a:stretch>
        </p:blipFill>
        <p:spPr>
          <a:xfrm>
            <a:off x="0" y="0"/>
            <a:ext cx="9144000" cy="5143500"/>
          </a:xfrm>
          <a:prstGeom prst="rect">
            <a:avLst/>
          </a:prstGeom>
        </p:spPr>
      </p:pic>
      <p:sp>
        <p:nvSpPr>
          <p:cNvPr id="3" name="Subtitle 2">
            <a:extLst>
              <a:ext uri="{FF2B5EF4-FFF2-40B4-BE49-F238E27FC236}">
                <a16:creationId xmlns:a16="http://schemas.microsoft.com/office/drawing/2014/main" id="{30DB249F-4916-AD4F-8B7C-EA4955E3640F}"/>
              </a:ext>
            </a:extLst>
          </p:cNvPr>
          <p:cNvSpPr>
            <a:spLocks noGrp="1"/>
          </p:cNvSpPr>
          <p:nvPr>
            <p:ph type="subTitle" idx="1"/>
          </p:nvPr>
        </p:nvSpPr>
        <p:spPr>
          <a:xfrm>
            <a:off x="5806362" y="3823436"/>
            <a:ext cx="2445174" cy="443002"/>
          </a:xfrm>
        </p:spPr>
        <p:txBody>
          <a:bodyPr lIns="0" tIns="0" rIns="0" bIns="0">
            <a:normAutofit/>
          </a:bodyPr>
          <a:lstStyle/>
          <a:p>
            <a:r>
              <a:rPr lang="en-GB" sz="1400" dirty="0">
                <a:solidFill>
                  <a:srgbClr val="FFFFFF"/>
                </a:solidFill>
                <a:latin typeface="Arial" panose="020B0604020202020204" pitchFamily="34" charset="0"/>
                <a:cs typeface="Arial" panose="020B0604020202020204" pitchFamily="34" charset="0"/>
              </a:rPr>
              <a:t>[Insert date here]</a:t>
            </a:r>
          </a:p>
        </p:txBody>
      </p:sp>
      <p:pic>
        <p:nvPicPr>
          <p:cNvPr id="8" name="Picture 7">
            <a:extLst>
              <a:ext uri="{FF2B5EF4-FFF2-40B4-BE49-F238E27FC236}">
                <a16:creationId xmlns:a16="http://schemas.microsoft.com/office/drawing/2014/main" id="{1C10BECC-0CD4-7042-A307-0F8CAB6146CC}"/>
              </a:ext>
            </a:extLst>
          </p:cNvPr>
          <p:cNvPicPr>
            <a:picLocks noChangeAspect="1"/>
          </p:cNvPicPr>
          <p:nvPr/>
        </p:nvPicPr>
        <p:blipFill>
          <a:blip r:embed="rId4"/>
          <a:stretch>
            <a:fillRect/>
          </a:stretch>
        </p:blipFill>
        <p:spPr>
          <a:xfrm>
            <a:off x="7066674" y="158597"/>
            <a:ext cx="1916113" cy="676275"/>
          </a:xfrm>
          <a:prstGeom prst="rect">
            <a:avLst/>
          </a:prstGeom>
        </p:spPr>
      </p:pic>
    </p:spTree>
    <p:extLst>
      <p:ext uri="{BB962C8B-B14F-4D97-AF65-F5344CB8AC3E}">
        <p14:creationId xmlns:p14="http://schemas.microsoft.com/office/powerpoint/2010/main" val="3262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0AAB87-8398-4363-ABF6-5BC91278AAE3}"/>
              </a:ext>
            </a:extLst>
          </p:cNvPr>
          <p:cNvPicPr>
            <a:picLocks noChangeAspect="1"/>
          </p:cNvPicPr>
          <p:nvPr/>
        </p:nvPicPr>
        <p:blipFill>
          <a:blip r:embed="rId3"/>
          <a:srcRect/>
          <a:stretch/>
        </p:blipFill>
        <p:spPr>
          <a:xfrm>
            <a:off x="4061" y="1523"/>
            <a:ext cx="9135878" cy="5140453"/>
          </a:xfrm>
          <a:prstGeom prst="rect">
            <a:avLst/>
          </a:prstGeom>
        </p:spPr>
      </p:pic>
      <p:sp>
        <p:nvSpPr>
          <p:cNvPr id="6" name="Footer Placeholder 4">
            <a:extLst>
              <a:ext uri="{FF2B5EF4-FFF2-40B4-BE49-F238E27FC236}">
                <a16:creationId xmlns:a16="http://schemas.microsoft.com/office/drawing/2014/main" id="{C6C29B43-D1DC-654A-B07C-F8DA845A28A3}"/>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7" name="Footer Placeholder 4">
            <a:extLst>
              <a:ext uri="{FF2B5EF4-FFF2-40B4-BE49-F238E27FC236}">
                <a16:creationId xmlns:a16="http://schemas.microsoft.com/office/drawing/2014/main" id="{84181002-0288-9940-ACE4-9EA7074A85D6}"/>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949034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F3300-C749-F544-B1B8-76B12B9ED352}"/>
              </a:ext>
            </a:extLst>
          </p:cNvPr>
          <p:cNvPicPr>
            <a:picLocks noChangeAspect="1"/>
          </p:cNvPicPr>
          <p:nvPr/>
        </p:nvPicPr>
        <p:blipFill>
          <a:blip r:embed="rId3"/>
          <a:stretch>
            <a:fillRect/>
          </a:stretch>
        </p:blipFill>
        <p:spPr>
          <a:xfrm>
            <a:off x="0" y="0"/>
            <a:ext cx="9144000" cy="5143500"/>
          </a:xfrm>
          <a:prstGeom prst="rect">
            <a:avLst/>
          </a:prstGeom>
        </p:spPr>
      </p:pic>
      <p:sp>
        <p:nvSpPr>
          <p:cNvPr id="11" name="Footer Placeholder 4">
            <a:extLst>
              <a:ext uri="{FF2B5EF4-FFF2-40B4-BE49-F238E27FC236}">
                <a16:creationId xmlns:a16="http://schemas.microsoft.com/office/drawing/2014/main" id="{3FD0A58F-8227-0F4C-8524-DF03010E87FA}"/>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12" name="Footer Placeholder 4">
            <a:extLst>
              <a:ext uri="{FF2B5EF4-FFF2-40B4-BE49-F238E27FC236}">
                <a16:creationId xmlns:a16="http://schemas.microsoft.com/office/drawing/2014/main" id="{3F758959-CC28-6D49-9D22-3FD00127AF6E}"/>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312111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D5D55-7D98-994A-823C-ADAE5F783EF3}"/>
              </a:ext>
            </a:extLst>
          </p:cNvPr>
          <p:cNvPicPr>
            <a:picLocks noChangeAspect="1"/>
          </p:cNvPicPr>
          <p:nvPr/>
        </p:nvPicPr>
        <p:blipFill>
          <a:blip r:embed="rId3"/>
          <a:srcRect/>
          <a:stretch/>
        </p:blipFill>
        <p:spPr>
          <a:xfrm>
            <a:off x="1354" y="0"/>
            <a:ext cx="9141291" cy="5143500"/>
          </a:xfrm>
          <a:prstGeom prst="rect">
            <a:avLst/>
          </a:prstGeom>
        </p:spPr>
      </p:pic>
      <p:sp>
        <p:nvSpPr>
          <p:cNvPr id="7" name="Footer Placeholder 4">
            <a:extLst>
              <a:ext uri="{FF2B5EF4-FFF2-40B4-BE49-F238E27FC236}">
                <a16:creationId xmlns:a16="http://schemas.microsoft.com/office/drawing/2014/main" id="{55CFEC48-2B2D-C04C-AD23-67834AD79FE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8" name="Footer Placeholder 4">
            <a:extLst>
              <a:ext uri="{FF2B5EF4-FFF2-40B4-BE49-F238E27FC236}">
                <a16:creationId xmlns:a16="http://schemas.microsoft.com/office/drawing/2014/main" id="{760659D4-C5AD-DD45-B6DF-B2E76D0BE377}"/>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3924522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8C3DC-C529-0243-9205-009A0B9A7F9C}"/>
              </a:ext>
            </a:extLst>
          </p:cNvPr>
          <p:cNvPicPr>
            <a:picLocks noChangeAspect="1"/>
          </p:cNvPicPr>
          <p:nvPr/>
        </p:nvPicPr>
        <p:blipFill>
          <a:blip r:embed="rId3"/>
          <a:srcRect/>
          <a:stretch/>
        </p:blipFill>
        <p:spPr>
          <a:xfrm>
            <a:off x="1354" y="0"/>
            <a:ext cx="9141291" cy="5143500"/>
          </a:xfrm>
          <a:prstGeom prst="rect">
            <a:avLst/>
          </a:prstGeom>
        </p:spPr>
      </p:pic>
      <p:sp>
        <p:nvSpPr>
          <p:cNvPr id="14" name="Footer Placeholder 4">
            <a:extLst>
              <a:ext uri="{FF2B5EF4-FFF2-40B4-BE49-F238E27FC236}">
                <a16:creationId xmlns:a16="http://schemas.microsoft.com/office/drawing/2014/main" id="{668F1377-E3F7-2040-81B7-3D4DC2D84356}"/>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15" name="Footer Placeholder 4">
            <a:extLst>
              <a:ext uri="{FF2B5EF4-FFF2-40B4-BE49-F238E27FC236}">
                <a16:creationId xmlns:a16="http://schemas.microsoft.com/office/drawing/2014/main" id="{AB7BEE6E-BC1A-F44B-880D-559D266E896A}"/>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205379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6FDD0-34AD-CC42-B0CC-8D07EC2E8E77}"/>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C3A38265-4D99-3147-A8D5-0E8C3D2AFDCE}"/>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7" name="Footer Placeholder 4">
            <a:extLst>
              <a:ext uri="{FF2B5EF4-FFF2-40B4-BE49-F238E27FC236}">
                <a16:creationId xmlns:a16="http://schemas.microsoft.com/office/drawing/2014/main" id="{E5E734ED-94A7-804A-B64F-B616F1D5EAF5}"/>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201012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C92B3-4C8A-BD49-8950-61DAE53DB381}"/>
              </a:ext>
            </a:extLst>
          </p:cNvPr>
          <p:cNvPicPr>
            <a:picLocks noChangeAspect="1"/>
          </p:cNvPicPr>
          <p:nvPr/>
        </p:nvPicPr>
        <p:blipFill>
          <a:blip r:embed="rId3"/>
          <a:stretch>
            <a:fillRect/>
          </a:stretch>
        </p:blipFill>
        <p:spPr>
          <a:xfrm>
            <a:off x="0" y="0"/>
            <a:ext cx="9144000" cy="5143500"/>
          </a:xfrm>
          <a:prstGeom prst="rect">
            <a:avLst/>
          </a:prstGeom>
        </p:spPr>
      </p:pic>
      <p:sp>
        <p:nvSpPr>
          <p:cNvPr id="11" name="Footer Placeholder 4">
            <a:extLst>
              <a:ext uri="{FF2B5EF4-FFF2-40B4-BE49-F238E27FC236}">
                <a16:creationId xmlns:a16="http://schemas.microsoft.com/office/drawing/2014/main" id="{8D958B60-EC40-EA45-9E2C-C4789F86C6B0}"/>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12" name="Footer Placeholder 4">
            <a:extLst>
              <a:ext uri="{FF2B5EF4-FFF2-40B4-BE49-F238E27FC236}">
                <a16:creationId xmlns:a16="http://schemas.microsoft.com/office/drawing/2014/main" id="{1C5ABEFE-9B19-CB4A-9170-51F411D3EBAB}"/>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1506128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5DE62-9DFA-114B-A20E-346E4173DB3F}"/>
              </a:ext>
            </a:extLst>
          </p:cNvPr>
          <p:cNvPicPr>
            <a:picLocks noChangeAspect="1"/>
          </p:cNvPicPr>
          <p:nvPr/>
        </p:nvPicPr>
        <p:blipFill>
          <a:blip r:embed="rId3"/>
          <a:stretch>
            <a:fillRect/>
          </a:stretch>
        </p:blipFill>
        <p:spPr>
          <a:xfrm>
            <a:off x="0" y="0"/>
            <a:ext cx="9144000" cy="5143500"/>
          </a:xfrm>
          <a:prstGeom prst="rect">
            <a:avLst/>
          </a:prstGeom>
        </p:spPr>
      </p:pic>
      <p:sp>
        <p:nvSpPr>
          <p:cNvPr id="7" name="Footer Placeholder 4">
            <a:extLst>
              <a:ext uri="{FF2B5EF4-FFF2-40B4-BE49-F238E27FC236}">
                <a16:creationId xmlns:a16="http://schemas.microsoft.com/office/drawing/2014/main" id="{44F2B386-54FA-394D-9A22-B8A7C3A7260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8" name="Footer Placeholder 4">
            <a:extLst>
              <a:ext uri="{FF2B5EF4-FFF2-40B4-BE49-F238E27FC236}">
                <a16:creationId xmlns:a16="http://schemas.microsoft.com/office/drawing/2014/main" id="{B81229BD-EB65-1645-89A4-1B09CA1208A2}"/>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424576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1B109-C00D-9848-B2AF-A7E306707A47}"/>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02AF0A30-A139-394E-B0B3-ABE4CEF60368}"/>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7" name="Footer Placeholder 4">
            <a:extLst>
              <a:ext uri="{FF2B5EF4-FFF2-40B4-BE49-F238E27FC236}">
                <a16:creationId xmlns:a16="http://schemas.microsoft.com/office/drawing/2014/main" id="{56D20D06-0DC0-9C4E-862B-B60B0D1605DC}"/>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338587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B6A16-685F-3644-8309-0EE7CF5773C9}"/>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0EB0A8FB-F33B-834D-8E02-54EBC7306A6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7" name="Footer Placeholder 4">
            <a:extLst>
              <a:ext uri="{FF2B5EF4-FFF2-40B4-BE49-F238E27FC236}">
                <a16:creationId xmlns:a16="http://schemas.microsoft.com/office/drawing/2014/main" id="{D2E1055D-D427-084E-894D-5E0AE21DFCF8}"/>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157998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2F1E9-F058-5040-A3CA-61B8BECE7032}"/>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7595802D-F0CF-4D42-8207-C86B223DD27E}"/>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8" name="Footer Placeholder 4">
            <a:extLst>
              <a:ext uri="{FF2B5EF4-FFF2-40B4-BE49-F238E27FC236}">
                <a16:creationId xmlns:a16="http://schemas.microsoft.com/office/drawing/2014/main" id="{7C5A390B-06EC-E047-B06B-17570B915231}"/>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675822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779A3-BD9E-D242-A112-2DBDE76FF038}"/>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5EEEE879-0CCE-EA41-B74F-A2CFD0E77C7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435215AE-A0C1-8041-81D5-2C3E35EECC8F}"/>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1198838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2927F-BE43-064D-AEB9-2EC9B42ED246}"/>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863D772E-1BC7-214E-92F8-13BE40B90DFF}"/>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9DBA26F9-7831-F246-9584-29DC8D5C0AD9}"/>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1954555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33BEA-1DFA-4446-97EA-454B39B436DC}"/>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FDF756DF-C5E3-D549-BA51-55FD03CA12F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1660DFB9-EBCB-7C4D-A116-43CDA6C7B81F}"/>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280176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DB3EF-7387-2141-9462-851225EF5F53}"/>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8CBF7F67-5BBF-354E-8224-EEB613EFC8B4}"/>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7" name="Footer Placeholder 4">
            <a:extLst>
              <a:ext uri="{FF2B5EF4-FFF2-40B4-BE49-F238E27FC236}">
                <a16:creationId xmlns:a16="http://schemas.microsoft.com/office/drawing/2014/main" id="{E50E9105-658D-1141-88A8-C9876E7A64D8}"/>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216887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DDA91-941B-B747-8D75-5344E0B0521C}"/>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435BC82A-5957-5B4A-B975-B0BA84928282}"/>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047BDDB3-E393-7846-BC5D-308AEBF8BED6}"/>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317236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24782-BAE2-044F-A804-0894CAD8FD9A}"/>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12E9BF65-1803-3E4B-A1A1-0B62AE79EA58}"/>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D4C2CC85-8210-D544-A2E9-5207A84A90B8}"/>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54661217"/>
      </p:ext>
    </p:extLst>
  </p:cSld>
  <p:clrMapOvr>
    <a:masterClrMapping/>
  </p:clrMapOvr>
</p:sld>
</file>

<file path=ppt/theme/theme1.xml><?xml version="1.0" encoding="utf-8"?>
<a:theme xmlns:a="http://schemas.openxmlformats.org/drawingml/2006/main" name="Office Theme">
  <a:themeElements>
    <a:clrScheme name="NNL 1">
      <a:dk1>
        <a:srgbClr val="00203D"/>
      </a:dk1>
      <a:lt1>
        <a:srgbClr val="959699"/>
      </a:lt1>
      <a:dk2>
        <a:srgbClr val="4C839B"/>
      </a:dk2>
      <a:lt2>
        <a:srgbClr val="5A5B5D"/>
      </a:lt2>
      <a:accent1>
        <a:srgbClr val="00A1DF"/>
      </a:accent1>
      <a:accent2>
        <a:srgbClr val="004B85"/>
      </a:accent2>
      <a:accent3>
        <a:srgbClr val="69207E"/>
      </a:accent3>
      <a:accent4>
        <a:srgbClr val="DF0270"/>
      </a:accent4>
      <a:accent5>
        <a:srgbClr val="3A8237"/>
      </a:accent5>
      <a:accent6>
        <a:srgbClr val="FFDD00"/>
      </a:accent6>
      <a:hlink>
        <a:srgbClr val="4C839B"/>
      </a:hlink>
      <a:folHlink>
        <a:srgbClr val="5A5B5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5C1BB0A8DB3F499971685E774FDC02" ma:contentTypeVersion="4" ma:contentTypeDescription="Create a new document." ma:contentTypeScope="" ma:versionID="36c562f4dae60cc6ccf66b2998b5e784">
  <xsd:schema xmlns:xsd="http://www.w3.org/2001/XMLSchema" xmlns:xs="http://www.w3.org/2001/XMLSchema" xmlns:p="http://schemas.microsoft.com/office/2006/metadata/properties" xmlns:ns2="a270dd1b-923a-41a3-a3f6-117412974933" xmlns:ns3="d68e9834-8aaa-495d-bb7b-e16420a93219" xmlns:ns4="http://schemas.microsoft.com/sharepoint/v4" targetNamespace="http://schemas.microsoft.com/office/2006/metadata/properties" ma:root="true" ma:fieldsID="52b94604979a217f516d6258a7d9c0b7" ns2:_="" ns3:_="" ns4:_="">
    <xsd:import namespace="a270dd1b-923a-41a3-a3f6-117412974933"/>
    <xsd:import namespace="d68e9834-8aaa-495d-bb7b-e16420a93219"/>
    <xsd:import namespace="http://schemas.microsoft.com/sharepoint/v4"/>
    <xsd:element name="properties">
      <xsd:complexType>
        <xsd:sequence>
          <xsd:element name="documentManagement">
            <xsd:complexType>
              <xsd:all>
                <xsd:element ref="ns2:Toolkit_x0020_Type" minOccurs="0"/>
                <xsd:element ref="ns3:SharedWithUsers" minOccurs="0"/>
                <xsd:element ref="ns2:Document_x0020_Description"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0dd1b-923a-41a3-a3f6-117412974933" elementFormDefault="qualified">
    <xsd:import namespace="http://schemas.microsoft.com/office/2006/documentManagement/types"/>
    <xsd:import namespace="http://schemas.microsoft.com/office/infopath/2007/PartnerControls"/>
    <xsd:element name="Toolkit_x0020_Type" ma:index="8" nillable="true" ma:displayName="Toolkit Type" ma:default="Standard Corporate Info" ma:internalName="Toolkit_x0020_Type">
      <xsd:complexType>
        <xsd:complexContent>
          <xsd:extension base="dms:MultiChoice">
            <xsd:sequence>
              <xsd:element name="Value" maxOccurs="unbounded" minOccurs="0" nillable="true">
                <xsd:simpleType>
                  <xsd:restriction base="dms:Choice">
                    <xsd:enumeration value="Standard Corporate Info"/>
                    <xsd:enumeration value="Planning/Holding Events"/>
                    <xsd:enumeration value="Creating/Sharing News and info"/>
                    <xsd:enumeration value="Support Requests"/>
                  </xsd:restriction>
                </xsd:simpleType>
              </xsd:element>
            </xsd:sequence>
          </xsd:extension>
        </xsd:complexContent>
      </xsd:complexType>
    </xsd:element>
    <xsd:element name="Document_x0020_Description" ma:index="10" nillable="true" ma:displayName="Document Description" ma:internalName="Document_x0020_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8e9834-8aaa-495d-bb7b-e16420a93219"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68e9834-8aaa-495d-bb7b-e16420a93219">
      <UserInfo>
        <DisplayName/>
        <AccountId xsi:nil="true"/>
        <AccountType/>
      </UserInfo>
    </SharedWithUsers>
    <IconOverlay xmlns="http://schemas.microsoft.com/sharepoint/v4" xsi:nil="true"/>
    <Document_x0020_Description xmlns="a270dd1b-923a-41a3-a3f6-117412974933">A pre-cleared presentation about NNL which can be used for external audiences.
</Document_x0020_Description>
    <Toolkit_x0020_Type xmlns="a270dd1b-923a-41a3-a3f6-117412974933">
      <Value>Standard Corporate Info</Value>
    </Toolkit_x0020_Typ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E11883-6C08-4489-96EB-A1FBF9D05A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0dd1b-923a-41a3-a3f6-117412974933"/>
    <ds:schemaRef ds:uri="d68e9834-8aaa-495d-bb7b-e16420a93219"/>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0CA553-25D0-48DC-BEA5-A164D0AA9AE1}">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purl.org/dc/dcmitype/"/>
    <ds:schemaRef ds:uri="d68e9834-8aaa-495d-bb7b-e16420a93219"/>
    <ds:schemaRef ds:uri="a270dd1b-923a-41a3-a3f6-117412974933"/>
    <ds:schemaRef ds:uri="http://www.w3.org/XML/1998/namespace"/>
  </ds:schemaRefs>
</ds:datastoreItem>
</file>

<file path=customXml/itemProps3.xml><?xml version="1.0" encoding="utf-8"?>
<ds:datastoreItem xmlns:ds="http://schemas.openxmlformats.org/officeDocument/2006/customXml" ds:itemID="{EA49F035-1A2F-4ED2-B847-45A1B79168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2189</TotalTime>
  <Words>1798</Words>
  <Application>Microsoft Office PowerPoint</Application>
  <PresentationFormat>On-screen Show (16:9)</PresentationFormat>
  <Paragraphs>182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Lucida Fax</vt:lpstr>
      <vt:lpstr>Segoe UI</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NNL Overview</dc:title>
  <dc:creator>Alix Land</dc:creator>
  <cp:lastModifiedBy>Gareth Irwin</cp:lastModifiedBy>
  <cp:revision>56</cp:revision>
  <dcterms:created xsi:type="dcterms:W3CDTF">2021-09-15T10:50:53Z</dcterms:created>
  <dcterms:modified xsi:type="dcterms:W3CDTF">2023-07-11T09:31:28Z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0x0101000C5C1BB0A8DB3F499971685E774FDC02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